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F5A940-6CE9-44B8-A475-84D7376A89D1}">
          <p14:sldIdLst>
            <p14:sldId id="256"/>
            <p14:sldId id="257"/>
            <p14:sldId id="260"/>
            <p14:sldId id="261"/>
            <p14:sldId id="262"/>
            <p14:sldId id="263"/>
            <p14:sldId id="259"/>
          </p14:sldIdLst>
        </p14:section>
        <p14:section name="Раздел без заголовка" id="{AFE90C0E-F531-4CBE-9B2C-1AE96B127581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6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2869D-E182-4D56-8450-28F19CF51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979E90-80D0-45C3-930D-E032357F3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CD2C45-7489-446D-82E7-0F37079F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84330E-B611-44B9-B85C-2CCECEBA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26F32B-36CC-4910-B2F6-D36C0090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1AD3E-5DAE-4F81-8E2C-5F0C68C8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41A46B9-A3E1-4EC5-9A6B-57F8417A3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76BEDD-7938-4D83-9DA3-DD95C6A8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2E0DB5-87E9-4F43-9072-D671E59A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E333F8-DD67-43F7-8D82-078F9E63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5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BB80D8-004E-486A-B97C-588660354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245549-1E84-4A99-BC83-BB74188F2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1D4C4E-5F64-4C72-AC6D-B92CF1A9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743AF-74BA-425C-A62C-3368BBB8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BE6F91-F651-4D0D-ADC4-E5DAADD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D7511-9CC6-4AF0-84DE-60066102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8F01A6-1227-451B-B55D-C277FC54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F543AA-81BA-420E-9AD2-A89A0C76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723BA6-A594-4888-A45C-C80D46D1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39F872-B330-4C65-9D95-DF2BB967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F1A5E-635B-4A45-A8E0-B48DA11C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904BF3-7D7C-48AC-9316-688481A68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6E5B6A-E811-4E49-84D5-40626286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398390-031B-40F4-8782-F089FF9D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3F2E5F-66DF-4C01-BBC3-E6F8342D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2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12AFD-8089-4984-8BD3-62607C73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9290E4-8C5C-4714-9D2B-B90C1EBF4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837239-6A13-40A7-B450-64C572180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EEECA9-AD2C-46F7-B97E-2655BE6C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9F97A9-ECBD-45BE-B1E9-94BF10F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3B20AF-0FEC-4A6E-8871-1B36937B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0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E540D-87BA-409A-B821-CDD13D27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36937D-62E7-4504-B4AC-56F450C5C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529280-D302-4A19-B566-BE1EED5D9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8B8592-20AA-4818-A4C2-99BDBCC22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FB68800-A293-4C41-A8DC-A48CB8A08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118742-1ECA-483F-90D4-AE197462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7BD5CC-5801-41A0-BA9E-290CBBE2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6F971A-EFB5-43D4-8A03-E4BDDB14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5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CD24B-4618-4CB3-B154-B3FE13E0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09FB26E-1811-46C7-B7B6-78EF2A53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538939-36D8-44CD-AC08-BF869597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BB6125-2B6A-4E38-9CDF-C8DB82D4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7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27D9E6-CE19-4720-B869-05191C07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CBEF66-5FAE-4C1A-87DB-49125CEF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960315-35AB-4124-9908-B932B4B6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F6F4D-33DD-435B-806C-A0E46E01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350DC8-0DAF-481C-AA2B-B98D25B4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3A33D7-54CC-46BF-999E-539400B1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440413-AC6A-4B29-956B-3CE7033D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C0F9D8-22B0-409F-841A-950AB4C4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89A2C3-5161-4A40-A5D7-44DE002D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A452E-46C9-4FF9-BCB6-371AEFC6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30AE571-E028-4B3B-B70C-610BDC6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FB3D55-EF9A-4D88-A080-E17C168AC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3E71CD-C553-447D-8CB4-DDB6379A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8EF4B-93BC-4CC7-BAA9-5FE052F0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DE5C2E-78B2-4538-942C-5A8CBAFB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8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8E59F-FC2F-408F-BFF0-B0BECFCB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82F9DB-76DA-4E67-924D-57B1C4A5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108262-D99A-41F7-932F-651B57AA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5054-5C43-440A-86C6-A74B4E1B1A2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CC21B-FE0F-4037-A192-2E50ECD91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299830-DDB5-48AD-86F5-4F35D1077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FE5A-FB01-40CB-806B-438302D0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420C9-BB12-4358-9F2B-11E046CAA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69E7DF-7C03-45C1-846B-22311261D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942EFA-0C5D-4CF8-9320-4164C34C0D52}"/>
              </a:ext>
            </a:extLst>
          </p:cNvPr>
          <p:cNvSpPr txBox="1"/>
          <p:nvPr/>
        </p:nvSpPr>
        <p:spPr>
          <a:xfrm>
            <a:off x="4848838" y="4264025"/>
            <a:ext cx="630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enterprise 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Holding managing company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Belorussian cement company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1E8EBF-9BE0-49E5-BB52-6BA5C174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4171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AEC1DC-4334-4FA0-922E-E22898EE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" y="4635144"/>
            <a:ext cx="3750303" cy="1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AC18E-58F2-45A0-804B-2FB01D4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E66849-56BC-4AE8-8422-DC1D09C3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95C704-C660-4A88-92A1-9D81F191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2744"/>
            <a:ext cx="12192001" cy="6920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F1AF9-7018-40C7-93C7-E9F0D8E6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41A1BA-A94C-42DA-98EA-6968B3A9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5ECFDB-C924-4E10-8928-BC58DAC6BC0C}"/>
              </a:ext>
            </a:extLst>
          </p:cNvPr>
          <p:cNvSpPr/>
          <p:nvPr/>
        </p:nvSpPr>
        <p:spPr>
          <a:xfrm>
            <a:off x="285226" y="151002"/>
            <a:ext cx="106204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holding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Belorussian cement company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the leading manufacturer and supplier of building materials in the Republic of Belarus.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holding includes three cement plants: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OJSC "Belorussian Cement Plant",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OJSC "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Krichevcementnoshifer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OJSC "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Krasnoselskstroymaterialy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23 factories producing products from reinforced concrete, gas silicate blocks, bricks and other products.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0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AC18E-58F2-45A0-804B-2FB01D4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10539CB9-1419-4AF9-9551-BE5D7C60D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69" y="1825625"/>
            <a:ext cx="6249261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95C704-C660-4A88-92A1-9D81F191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2744"/>
            <a:ext cx="12192001" cy="6920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F1AF9-7018-40C7-93C7-E9F0D8E66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41A1BA-A94C-42DA-98EA-6968B3A9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990F45-6485-41E5-8599-A7B9B1293B36}"/>
              </a:ext>
            </a:extLst>
          </p:cNvPr>
          <p:cNvSpPr/>
          <p:nvPr/>
        </p:nvSpPr>
        <p:spPr>
          <a:xfrm>
            <a:off x="2516697" y="276837"/>
            <a:ext cx="6602136" cy="409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"Belorussian Cement Company"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cement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lime, silicate blocks and practically the whole range of reinforced concrete products: hollow core slabs, road slabs, piles, foundation blocks, lintels of all types, girders, beams, columns and other products.</a:t>
            </a:r>
          </a:p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Also in the range of products - building mixtures, chalk, bricks and thermal insulation materials.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3FC76C3-037F-41F2-8E90-2A58386E1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04" y="2764506"/>
            <a:ext cx="2086828" cy="18040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FF375D0-6524-4D4E-9B2B-251800505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0" y="2874564"/>
            <a:ext cx="2040453" cy="14207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8F18BC-89EB-48C0-B9B9-29C8EC86A0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8" y="1056310"/>
            <a:ext cx="2220703" cy="15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AC18E-58F2-45A0-804B-2FB01D4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E66849-56BC-4AE8-8422-DC1D09C3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95C704-C660-4A88-92A1-9D81F191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743"/>
            <a:ext cx="12192001" cy="6920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F1AF9-7018-40C7-93C7-E9F0D8E66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41A1BA-A94C-42DA-98EA-6968B3A9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5ECFDB-C924-4E10-8928-BC58DAC6BC0C}"/>
              </a:ext>
            </a:extLst>
          </p:cNvPr>
          <p:cNvSpPr/>
          <p:nvPr/>
        </p:nvSpPr>
        <p:spPr>
          <a:xfrm>
            <a:off x="733338" y="-80090"/>
            <a:ext cx="10620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de-DE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tons per year, including</a:t>
            </a:r>
            <a:r>
              <a:rPr lang="ru-RU" sz="2400" b="1" dirty="0">
                <a:solidFill>
                  <a:srgbClr val="FF6600"/>
                </a:solidFill>
              </a:rPr>
              <a:t>:</a:t>
            </a:r>
            <a:endParaRPr lang="en-US" sz="2400" b="1" dirty="0">
              <a:solidFill>
                <a:srgbClr val="FF6600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4EBF2D4-F9A3-407F-9818-B05FB1FE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99740"/>
              </p:ext>
            </p:extLst>
          </p:nvPr>
        </p:nvGraphicFramePr>
        <p:xfrm>
          <a:off x="1777291" y="694832"/>
          <a:ext cx="10414709" cy="172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6078479" imgH="1016098" progId="Word.Document.12">
                  <p:embed/>
                </p:oleObj>
              </mc:Choice>
              <mc:Fallback>
                <p:oleObj name="Document" r:id="rId6" imgW="6078479" imgH="1016098" progId="Word.Document.12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xmlns="" id="{EE5809CC-A036-49E6-B628-E75F7BE46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291" y="694832"/>
                        <a:ext cx="10414709" cy="1726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126E6E-6C02-4F67-8A66-2D9A46A3398E}"/>
              </a:ext>
            </a:extLst>
          </p:cNvPr>
          <p:cNvSpPr/>
          <p:nvPr/>
        </p:nvSpPr>
        <p:spPr>
          <a:xfrm>
            <a:off x="2189525" y="1790778"/>
            <a:ext cx="729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productive capacity of enterprises within the holding</a:t>
            </a:r>
          </a:p>
          <a:p>
            <a:pPr algn="ctr"/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other types of product per year:</a:t>
            </a:r>
            <a:endParaRPr lang="ru-RU" sz="2400" dirty="0">
              <a:solidFill>
                <a:srgbClr val="FF6600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0603D8C8-0393-486D-8D78-FA0E14F2A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47697"/>
              </p:ext>
            </p:extLst>
          </p:nvPr>
        </p:nvGraphicFramePr>
        <p:xfrm>
          <a:off x="1303760" y="2678701"/>
          <a:ext cx="9821863" cy="248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9" imgW="6023014" imgH="1719882" progId="Word.Document.12">
                  <p:embed/>
                </p:oleObj>
              </mc:Choice>
              <mc:Fallback>
                <p:oleObj name="Document" r:id="rId9" imgW="6023014" imgH="1719882" progId="Word.Documen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D5A71EBF-AAF3-4942-AC92-9D3D9D3B8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60" y="2678701"/>
                        <a:ext cx="9821863" cy="2484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1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AC18E-58F2-45A0-804B-2FB01D4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E66849-56BC-4AE8-8422-DC1D09C3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95C704-C660-4A88-92A1-9D81F191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743"/>
            <a:ext cx="12192001" cy="6920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F1AF9-7018-40C7-93C7-E9F0D8E6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41A1BA-A94C-42DA-98EA-6968B3A9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5ECFDB-C924-4E10-8928-BC58DAC6BC0C}"/>
              </a:ext>
            </a:extLst>
          </p:cNvPr>
          <p:cNvSpPr/>
          <p:nvPr/>
        </p:nvSpPr>
        <p:spPr>
          <a:xfrm>
            <a:off x="733338" y="142330"/>
            <a:ext cx="1062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Conformity certificates of European Union (EU) for cement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5A65FD-B3D9-4472-BEB3-D023DF30F0FC}"/>
              </a:ext>
            </a:extLst>
          </p:cNvPr>
          <p:cNvSpPr/>
          <p:nvPr/>
        </p:nvSpPr>
        <p:spPr>
          <a:xfrm>
            <a:off x="285225" y="963230"/>
            <a:ext cx="10922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European conformity certificates for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436C84-EA08-4991-B90C-562DB571750C}"/>
              </a:ext>
            </a:extLst>
          </p:cNvPr>
          <p:cNvSpPr/>
          <p:nvPr/>
        </p:nvSpPr>
        <p:spPr>
          <a:xfrm>
            <a:off x="2259436" y="1619100"/>
            <a:ext cx="9647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wall      blocks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43CFF3F-775F-4BE3-8306-3F76566B1480}"/>
              </a:ext>
            </a:extLst>
          </p:cNvPr>
          <p:cNvSpPr/>
          <p:nvPr/>
        </p:nvSpPr>
        <p:spPr>
          <a:xfrm>
            <a:off x="1974210" y="1750184"/>
            <a:ext cx="3318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sand-lime bricks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4E20E01-D123-4A74-BD8F-0A3DE3CDC1AF}"/>
              </a:ext>
            </a:extLst>
          </p:cNvPr>
          <p:cNvSpPr/>
          <p:nvPr/>
        </p:nvSpPr>
        <p:spPr>
          <a:xfrm>
            <a:off x="1715314" y="2844225"/>
            <a:ext cx="344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lime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441B8F-CCC4-420E-AF11-56E00D559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" y="1166363"/>
            <a:ext cx="1545388" cy="21859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523985C-50A7-4BB9-99CD-7EB88AB5E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06" y="2245521"/>
            <a:ext cx="1466614" cy="207395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5DC72A-1A24-462C-935C-6E5D425E9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37" y="1690688"/>
            <a:ext cx="1633496" cy="23106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4FED310-1E44-4FAE-8EDC-ACDBFBEE8D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14" y="1619100"/>
            <a:ext cx="1504345" cy="21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AC18E-58F2-45A0-804B-2FB01D4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7B1ECE9-BC30-4281-A637-DA469CA7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7734"/>
            <a:ext cx="2617694" cy="254518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95C704-C660-4A88-92A1-9D81F191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5977"/>
            <a:ext cx="12192001" cy="6920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CF1AF9-7018-40C7-93C7-E9F0D8E66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41A1BA-A94C-42DA-98EA-6968B3A9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" y="5162870"/>
            <a:ext cx="2608263" cy="10140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5ECFDB-C924-4E10-8928-BC58DAC6BC0C}"/>
              </a:ext>
            </a:extLst>
          </p:cNvPr>
          <p:cNvSpPr/>
          <p:nvPr/>
        </p:nvSpPr>
        <p:spPr>
          <a:xfrm>
            <a:off x="733338" y="-80090"/>
            <a:ext cx="1062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5A65FD-B3D9-4472-BEB3-D023DF30F0FC}"/>
              </a:ext>
            </a:extLst>
          </p:cNvPr>
          <p:cNvSpPr/>
          <p:nvPr/>
        </p:nvSpPr>
        <p:spPr>
          <a:xfrm>
            <a:off x="346745" y="-22277"/>
            <a:ext cx="1092246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CEMENT and LIME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are supplied by all types of transport: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in bulk form in tank trucks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in bulk and packed form in wagons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Possibility of delivery to the port (Klaipeda)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FF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Export of products is carried out in the following countries:</a:t>
            </a:r>
          </a:p>
          <a:p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• the Russian Federation</a:t>
            </a:r>
            <a:endParaRPr lang="ru-RU" sz="2000" dirty="0">
              <a:solidFill>
                <a:srgbClr val="FF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• Lithuania</a:t>
            </a:r>
            <a:endParaRPr lang="ru-RU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• Latvia</a:t>
            </a:r>
          </a:p>
          <a:p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• Poland</a:t>
            </a:r>
            <a:endParaRPr lang="ru-RU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Hungary</a:t>
            </a:r>
            <a:endParaRPr lang="ru-RU" sz="2000" dirty="0">
              <a:solidFill>
                <a:srgbClr val="FF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436C84-EA08-4991-B90C-562DB571750C}"/>
              </a:ext>
            </a:extLst>
          </p:cNvPr>
          <p:cNvSpPr/>
          <p:nvPr/>
        </p:nvSpPr>
        <p:spPr>
          <a:xfrm>
            <a:off x="915131" y="1334336"/>
            <a:ext cx="9647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43CFF3F-775F-4BE3-8306-3F76566B1480}"/>
              </a:ext>
            </a:extLst>
          </p:cNvPr>
          <p:cNvSpPr/>
          <p:nvPr/>
        </p:nvSpPr>
        <p:spPr>
          <a:xfrm>
            <a:off x="733338" y="1346767"/>
            <a:ext cx="331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4E20E01-D123-4A74-BD8F-0A3DE3CDC1AF}"/>
              </a:ext>
            </a:extLst>
          </p:cNvPr>
          <p:cNvSpPr/>
          <p:nvPr/>
        </p:nvSpPr>
        <p:spPr>
          <a:xfrm>
            <a:off x="435402" y="2491454"/>
            <a:ext cx="344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91B95-62D0-4085-8A7C-088B0E8B9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96" y="98163"/>
            <a:ext cx="2421368" cy="12106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E93396-76B4-4A79-ABED-542E1A69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29" y="1445660"/>
            <a:ext cx="1702026" cy="10637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9FECDF2-F98E-4617-A014-6EE00EF5C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08" y="2740088"/>
            <a:ext cx="2140056" cy="919555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17AAD192-3D44-4949-89AC-950033048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FA41516E-5F3E-434B-BAD1-23189717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8D45AB42-1F46-4D51-910C-4F46DB5E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3A88CCBD-5591-4699-A8D0-922AED6F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45118291-6A0C-47FB-8A0C-120F766F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53FFBE6-B268-4835-BC11-1AD38048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58B54A47-3044-4FFE-A5A8-F138A013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8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3073A-31AD-4779-86CE-A21AD483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75E82-F459-48FD-81E7-203D0149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87E28A-FAC2-45F2-889F-3DBF1A25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56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B5E7A3-785D-4718-B225-DE8FADF0A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5376863"/>
            <a:ext cx="2057870" cy="800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C9CDBA-5F1B-4956-A798-C65DCF729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137" y="5376861"/>
            <a:ext cx="4149666" cy="8000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1747B4-6F1D-45D1-93CC-4554807725C2}"/>
              </a:ext>
            </a:extLst>
          </p:cNvPr>
          <p:cNvSpPr/>
          <p:nvPr/>
        </p:nvSpPr>
        <p:spPr>
          <a:xfrm>
            <a:off x="2133836" y="235487"/>
            <a:ext cx="68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company's activity is based on three main principles: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an individual approach to the client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perfect quality of products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accurate observance of liabilities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2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199</Words>
  <Application>Microsoft Office PowerPoint</Application>
  <PresentationFormat>Произвольный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2020-05-21T09:52:07Z</dcterms:created>
  <dcterms:modified xsi:type="dcterms:W3CDTF">2020-06-22T12:42:34Z</dcterms:modified>
</cp:coreProperties>
</file>